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embeddedFontLst>
    <p:embeddedFont>
      <p:font typeface="Arial" charset="1" panose="020B0604020202020204"/>
      <p:regular r:id="rId41"/>
    </p:embeddedFont>
    <p:embeddedFont>
      <p:font typeface="Arial Bold" charset="1" panose="020B0704020202020204"/>
      <p:regular r:id="rId42"/>
    </p:embeddedFont>
    <p:embeddedFont>
      <p:font typeface="Aptos" charset="1" panose="020B0004020202020204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56408" y="301831"/>
            <a:ext cx="10175184" cy="178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7"/>
              </a:lnSpc>
              <a:spcBef>
                <a:spcPct val="0"/>
              </a:spcBef>
            </a:pPr>
            <a:r>
              <a:rPr lang="en-US" sz="50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Análise do </a:t>
            </a:r>
            <a:r>
              <a:rPr lang="en-US" sz="50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Vo</a:t>
            </a:r>
            <a:r>
              <a:rPr lang="en-US" sz="50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 Alaska Airlines 261</a:t>
            </a:r>
          </a:p>
          <a:p>
            <a:pPr algn="ctr">
              <a:lnSpc>
                <a:spcPts val="7117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18447" y="1864277"/>
            <a:ext cx="8127108" cy="5270989"/>
          </a:xfrm>
          <a:custGeom>
            <a:avLst/>
            <a:gdLst/>
            <a:ahLst/>
            <a:cxnLst/>
            <a:rect r="r" b="b" t="t" l="l"/>
            <a:pathLst>
              <a:path h="5270989" w="8127108">
                <a:moveTo>
                  <a:pt x="0" y="0"/>
                </a:moveTo>
                <a:lnTo>
                  <a:pt x="8127108" y="0"/>
                </a:lnTo>
                <a:lnTo>
                  <a:pt x="8127108" y="5270989"/>
                </a:lnTo>
                <a:lnTo>
                  <a:pt x="0" y="5270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095" b="-467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97433" y="3553621"/>
            <a:ext cx="7061867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API 5ºSEMESTRE - Prof. Rodrigo Elias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366480"/>
            <a:ext cx="5061942" cy="2053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7"/>
              </a:lnSpc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BRENO NEVES</a:t>
            </a:r>
          </a:p>
          <a:p>
            <a:pPr algn="ctr">
              <a:lnSpc>
                <a:spcPts val="5437"/>
              </a:lnSpc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CRISTIANO TEIXEIRA</a:t>
            </a:r>
          </a:p>
          <a:p>
            <a:pPr algn="ctr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JOSÉ AUGUSTO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1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7857" y="883363"/>
            <a:ext cx="628059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1.9 OAMP (On-Aircraft Maintenance Planning)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638864" y="45720"/>
            <a:ext cx="246647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Breno Neves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102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Publicações Técnicas: Discorra sobre as publicações de manutenção que foram consideradas na análise do acidente.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641720"/>
            <a:ext cx="6972856" cy="399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38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 planejamento aprovado em MSG-3 permitiu janelas excessivas entre inspeções.</a:t>
            </a:r>
          </a:p>
          <a:p>
            <a:pPr algn="just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Quando mal estruturado, o OAMP transforma falha não aparente em falha ativa.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534780" y="2532476"/>
            <a:ext cx="9325087" cy="5222049"/>
          </a:xfrm>
          <a:custGeom>
            <a:avLst/>
            <a:gdLst/>
            <a:ahLst/>
            <a:cxnLst/>
            <a:rect r="r" b="b" t="t" l="l"/>
            <a:pathLst>
              <a:path h="5222049" w="9325087">
                <a:moveTo>
                  <a:pt x="0" y="0"/>
                </a:moveTo>
                <a:lnTo>
                  <a:pt x="9325087" y="0"/>
                </a:lnTo>
                <a:lnTo>
                  <a:pt x="9325087" y="5222048"/>
                </a:lnTo>
                <a:lnTo>
                  <a:pt x="0" y="5222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1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7857" y="883363"/>
            <a:ext cx="628059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1.10 SB (Service Bulletin)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638864" y="45720"/>
            <a:ext cx="246647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Breno Neves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102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Publicações Técnicas: Discorra sobre as publicações de manutenção que foram consideradas na análise do acidente.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97857" y="1922004"/>
            <a:ext cx="8402708" cy="7806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7"/>
              </a:lnSpc>
              <a:spcBef>
                <a:spcPct val="0"/>
              </a:spcBef>
            </a:pPr>
            <a:r>
              <a:rPr lang="en-US" sz="4919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4919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Antes do acidente não houve BS específico exigindo inspeções mais rigorosas no parafuso e na porca em questão.</a:t>
            </a:r>
          </a:p>
          <a:p>
            <a:pPr algn="l">
              <a:lnSpc>
                <a:spcPts val="6887"/>
              </a:lnSpc>
              <a:spcBef>
                <a:spcPct val="0"/>
              </a:spcBef>
            </a:pPr>
            <a:r>
              <a:rPr lang="en-US" sz="4919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O caso mostra que emitir BS a tempo pode mitigar riscos antes que virem tragédia.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336762" y="2331279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1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7857" y="883363"/>
            <a:ext cx="628059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1.11 AD (Airworthiness Directive)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638864" y="45720"/>
            <a:ext cx="246647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Breno Neves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102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Publicações Técnicas: Discorra sobre as publicações de manutenção que foram consideradas na análise do acidente.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77200" y="2697280"/>
            <a:ext cx="7106419" cy="479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Só após o acidente foram emitidas ADs que reduziram o intervalo para 650h e exigiram monitoramento.</a:t>
            </a:r>
          </a:p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Mostra que ADs corretivas chegam tarde quando falha já ocorreu.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583717" y="2240888"/>
            <a:ext cx="8862936" cy="5805223"/>
          </a:xfrm>
          <a:custGeom>
            <a:avLst/>
            <a:gdLst/>
            <a:ahLst/>
            <a:cxnLst/>
            <a:rect r="r" b="b" t="t" l="l"/>
            <a:pathLst>
              <a:path h="5805223" w="8862936">
                <a:moveTo>
                  <a:pt x="0" y="0"/>
                </a:moveTo>
                <a:lnTo>
                  <a:pt x="8862936" y="0"/>
                </a:lnTo>
                <a:lnTo>
                  <a:pt x="8862936" y="5805224"/>
                </a:lnTo>
                <a:lnTo>
                  <a:pt x="0" y="5805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1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7857" y="883363"/>
            <a:ext cx="628059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1.12 Information Letters (SNL)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638864" y="45720"/>
            <a:ext cx="246647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Breno Neves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102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Publicações Técnicas: Discorra sobre as publicações de manutenção que foram consideradas na análise do acidente.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81522" y="2450629"/>
            <a:ext cx="9370689" cy="479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Havia comunicações sobre troca de graxas (Mobilgrease 28 → Aeroshell 33), mas sem conclusão definitiva.</a:t>
            </a:r>
          </a:p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Atrasos ou ambiguidades em comunicações técnicas preliminares podem deixar operadores inseguros ou tomando decisões arriscadas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652211" y="2545879"/>
            <a:ext cx="4036951" cy="4036951"/>
          </a:xfrm>
          <a:custGeom>
            <a:avLst/>
            <a:gdLst/>
            <a:ahLst/>
            <a:cxnLst/>
            <a:rect r="r" b="b" t="t" l="l"/>
            <a:pathLst>
              <a:path h="4036951" w="4036951">
                <a:moveTo>
                  <a:pt x="0" y="0"/>
                </a:moveTo>
                <a:lnTo>
                  <a:pt x="4036952" y="0"/>
                </a:lnTo>
                <a:lnTo>
                  <a:pt x="4036952" y="4036952"/>
                </a:lnTo>
                <a:lnTo>
                  <a:pt x="0" y="4036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350221" y="2510458"/>
            <a:ext cx="3937779" cy="4072372"/>
          </a:xfrm>
          <a:custGeom>
            <a:avLst/>
            <a:gdLst/>
            <a:ahLst/>
            <a:cxnLst/>
            <a:rect r="r" b="b" t="t" l="l"/>
            <a:pathLst>
              <a:path h="4072372" w="3937779">
                <a:moveTo>
                  <a:pt x="0" y="0"/>
                </a:moveTo>
                <a:lnTo>
                  <a:pt x="3937779" y="0"/>
                </a:lnTo>
                <a:lnTo>
                  <a:pt x="3937779" y="4072373"/>
                </a:lnTo>
                <a:lnTo>
                  <a:pt x="0" y="4072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61" r="0" b="-9047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2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7857" y="883363"/>
            <a:ext cx="628059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2.1 Registros de Manutenção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420960" y="45720"/>
            <a:ext cx="268437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Cristiano Teixeira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Requisitos de Manutenção RBAC 43 E 145 </a:t>
            </a: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: Discorra sobre os erros cometidos pela Alaska Airlines identificados no relatório da NTSB em relação aos seguintes aspectos :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16247" y="2307754"/>
            <a:ext cx="8324793" cy="5900197"/>
          </a:xfrm>
          <a:custGeom>
            <a:avLst/>
            <a:gdLst/>
            <a:ahLst/>
            <a:cxnLst/>
            <a:rect r="r" b="b" t="t" l="l"/>
            <a:pathLst>
              <a:path h="5900197" w="8324793">
                <a:moveTo>
                  <a:pt x="0" y="0"/>
                </a:moveTo>
                <a:lnTo>
                  <a:pt x="8324793" y="0"/>
                </a:lnTo>
                <a:lnTo>
                  <a:pt x="8324793" y="5900197"/>
                </a:lnTo>
                <a:lnTo>
                  <a:pt x="0" y="5900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824593" y="2193454"/>
            <a:ext cx="6912309" cy="647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7"/>
              </a:lnSpc>
              <a:spcBef>
                <a:spcPct val="0"/>
              </a:spcBef>
            </a:pPr>
            <a:r>
              <a:rPr lang="en-US" sz="45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45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 FAA destaca ausência de rastreio das medições de folga da aeronave.</a:t>
            </a:r>
          </a:p>
          <a:p>
            <a:pPr algn="l">
              <a:lnSpc>
                <a:spcPts val="6417"/>
              </a:lnSpc>
              <a:spcBef>
                <a:spcPct val="0"/>
              </a:spcBef>
            </a:pPr>
            <a:r>
              <a:rPr lang="en-US" sz="45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Sem histórico confiável, o aumento do desgaste passou despercebido devido a essa falha nos registros de manutenção.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2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7857" y="883363"/>
            <a:ext cx="628059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2.2 Retorno ao Serviço (RTS)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420960" y="45720"/>
            <a:ext cx="268437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Cristiano Teixeira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Requisitos de Manutenção RBAC 43 E 145 </a:t>
            </a: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: Discorra sobre os erros cometidos pela Alaska Airlines identificados no relatório da NTSB em relação aos seguintes aspectos :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460427" y="2697280"/>
            <a:ext cx="6798873" cy="479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Mecânicos liberaram a aeronave sem verificar se a graxa havia realmente chegado às roscas.</a:t>
            </a:r>
          </a:p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O Retorno ao serviço deve ser baseado em evidência de execução eficaz.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09474" y="2792530"/>
            <a:ext cx="6465770" cy="6465770"/>
          </a:xfrm>
          <a:custGeom>
            <a:avLst/>
            <a:gdLst/>
            <a:ahLst/>
            <a:cxnLst/>
            <a:rect r="r" b="b" t="t" l="l"/>
            <a:pathLst>
              <a:path h="6465770" w="6465770">
                <a:moveTo>
                  <a:pt x="0" y="0"/>
                </a:moveTo>
                <a:lnTo>
                  <a:pt x="6465769" y="0"/>
                </a:lnTo>
                <a:lnTo>
                  <a:pt x="6465769" y="6465770"/>
                </a:lnTo>
                <a:lnTo>
                  <a:pt x="0" y="6465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2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7857" y="883363"/>
            <a:ext cx="628059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2.3 Peças de Reposição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420960" y="45720"/>
            <a:ext cx="268437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Cristiano Teixeira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Requisitos de Manutenção RBAC 43 E 145 </a:t>
            </a: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: Discorra sobre os erros cometidos pela Alaska Airlines identificados no relatório da NTSB em relação aos seguintes aspectos :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460427" y="2697280"/>
            <a:ext cx="6798873" cy="548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Alaska </a:t>
            </a: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não possuía conjuntos de parafusos necessários  em estoque.</a:t>
            </a:r>
          </a:p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Demonstra que gestão de peças inclui entender comportamento de desgaste e limites de uso.</a:t>
            </a:r>
          </a:p>
          <a:p>
            <a:pPr algn="l">
              <a:lnSpc>
                <a:spcPts val="5437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54568" y="2108149"/>
            <a:ext cx="6756502" cy="6756502"/>
          </a:xfrm>
          <a:custGeom>
            <a:avLst/>
            <a:gdLst/>
            <a:ahLst/>
            <a:cxnLst/>
            <a:rect r="r" b="b" t="t" l="l"/>
            <a:pathLst>
              <a:path h="6756502" w="6756502">
                <a:moveTo>
                  <a:pt x="0" y="0"/>
                </a:moveTo>
                <a:lnTo>
                  <a:pt x="6756502" y="0"/>
                </a:lnTo>
                <a:lnTo>
                  <a:pt x="6756502" y="6756502"/>
                </a:lnTo>
                <a:lnTo>
                  <a:pt x="0" y="6756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2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7857" y="883363"/>
            <a:ext cx="628059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2.4 Ferramentas e Equipamentos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420960" y="45720"/>
            <a:ext cx="268437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Cristiano Teixeira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Requisitos de Manutenção RBAC 43 E 145 </a:t>
            </a: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: Discorra sobre os erros cometidos pela Alaska Airlines identificados no relatório da NTSB em relação aos seguintes aspectos :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460427" y="2697280"/>
            <a:ext cx="6798873" cy="616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A FAA cita lubrificações feita</a:t>
            </a: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 em condições precárias, feitas na caçamba de caminhão, à noite, com lanterna.</a:t>
            </a:r>
          </a:p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Sem ferramental adequado até tarefas simples podem comprometer.</a:t>
            </a:r>
          </a:p>
          <a:p>
            <a:pPr algn="l">
              <a:lnSpc>
                <a:spcPts val="5437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02736" y="2158165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5" y="0"/>
                </a:lnTo>
                <a:lnTo>
                  <a:pt x="7960895" y="5970670"/>
                </a:lnTo>
                <a:lnTo>
                  <a:pt x="0" y="5970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2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7857" y="883363"/>
            <a:ext cx="628059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2.5 Treinamento de Manutenção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420960" y="45720"/>
            <a:ext cx="268437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Cristiano Teixeira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Requisitos de Manutenção RBAC 43 E 145 </a:t>
            </a: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: Discorra sobre os erros cometidos pela Alaska Airlines identificados no relatório da NTSB em relação aos seguintes aspectos :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460427" y="2697280"/>
            <a:ext cx="6798873" cy="479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Mecânicos não tinha</a:t>
            </a: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 clareza sobre o que observar na lubrificação.</a:t>
            </a:r>
          </a:p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Treinamento inadequado converte uma tarefa simples em fator de risco fatal.</a:t>
            </a:r>
          </a:p>
          <a:p>
            <a:pPr algn="l">
              <a:lnSpc>
                <a:spcPts val="5437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899479" y="1635702"/>
            <a:ext cx="7015596" cy="7015596"/>
          </a:xfrm>
          <a:custGeom>
            <a:avLst/>
            <a:gdLst/>
            <a:ahLst/>
            <a:cxnLst/>
            <a:rect r="r" b="b" t="t" l="l"/>
            <a:pathLst>
              <a:path h="7015596" w="7015596">
                <a:moveTo>
                  <a:pt x="0" y="0"/>
                </a:moveTo>
                <a:lnTo>
                  <a:pt x="7015596" y="0"/>
                </a:lnTo>
                <a:lnTo>
                  <a:pt x="7015596" y="7015596"/>
                </a:lnTo>
                <a:lnTo>
                  <a:pt x="0" y="701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3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7857" y="883363"/>
            <a:ext cx="628059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3.1 RBAC 25.395 – Control System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420960" y="45720"/>
            <a:ext cx="268437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Cristiano Teixeira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Requisitos de projeto aplicáveis a Sistemas de Comandos de Voo: Desenvolva uma árvore de falhas qualitativa e quantitativa  do Sistema do Compensador Horizontal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89039" y="2866860"/>
            <a:ext cx="6776724" cy="3425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 sistema só atendia aos requisitos com roscas intactas.</a:t>
            </a:r>
          </a:p>
          <a:p>
            <a:pPr algn="ctr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Falha de projeto: não havia redundância contra perda total da porca.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56775" y="2730030"/>
            <a:ext cx="5386018" cy="5386018"/>
          </a:xfrm>
          <a:custGeom>
            <a:avLst/>
            <a:gdLst/>
            <a:ahLst/>
            <a:cxnLst/>
            <a:rect r="r" b="b" t="t" l="l"/>
            <a:pathLst>
              <a:path h="5386018" w="5386018">
                <a:moveTo>
                  <a:pt x="0" y="0"/>
                </a:moveTo>
                <a:lnTo>
                  <a:pt x="5386018" y="0"/>
                </a:lnTo>
                <a:lnTo>
                  <a:pt x="5386018" y="5386019"/>
                </a:lnTo>
                <a:lnTo>
                  <a:pt x="0" y="5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2695" y="47649"/>
            <a:ext cx="6024860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INTRODUÇÃO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73438" y="2033880"/>
            <a:ext cx="11003375" cy="6522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7"/>
              </a:lnSpc>
              <a:spcBef>
                <a:spcPct val="0"/>
              </a:spcBef>
            </a:pPr>
            <a:r>
              <a:rPr lang="en-US" sz="30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 O acid</a:t>
            </a:r>
            <a:r>
              <a:rPr lang="en-US" sz="30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ente do voo Alaska Airlines 261, em 31 de janeiro de 2000, evidenciou como falhas de manutenção podem resultar em consequências catastróficas. A investigação do NTSB apontou que a perda do estabilizador horizontal decorreu do desgaste não detectado da porca acme, agravado por intervalos de lubrificação inadequados, registros deficientes e execução incorreta de tarefas previstas nos manuais técnicos.</a:t>
            </a:r>
          </a:p>
          <a:p>
            <a:pPr algn="l">
              <a:lnSpc>
                <a:spcPts val="4317"/>
              </a:lnSpc>
              <a:spcBef>
                <a:spcPct val="0"/>
              </a:spcBef>
            </a:pPr>
            <a:r>
              <a:rPr lang="en-US" sz="30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 Ao longo desta apresentação mostraremos  a relação entre documentação, regulamentações, metrologia e materiais, demonstrando como cada aspecto contribuiu para a ocorrência e quais lições podem ser aplicadas para reforçar a segurança da aviação.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3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7857" y="883363"/>
            <a:ext cx="628059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3.2 RBAC 25.675 – Stops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420960" y="45720"/>
            <a:ext cx="268437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Cristiano Teixeira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Requisitos de projeto aplicáveis a Sistemas de Comandos de Voo: Desenvolva uma árvore de falhas qualitativa e quantitativa  do Sistema do Compensador Horizontal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34219" y="2521888"/>
            <a:ext cx="7361932" cy="473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7"/>
              </a:lnSpc>
              <a:spcBef>
                <a:spcPct val="0"/>
              </a:spcBef>
            </a:pPr>
            <a:r>
              <a:rPr lang="en-US" b="true" sz="4484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44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Batentes existiam, mas não atuavam em caso de rosca “passada”.</a:t>
            </a:r>
          </a:p>
          <a:p>
            <a:pPr algn="l">
              <a:lnSpc>
                <a:spcPts val="6277"/>
              </a:lnSpc>
              <a:spcBef>
                <a:spcPct val="0"/>
              </a:spcBef>
            </a:pPr>
            <a:r>
              <a:rPr lang="en-US" sz="44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Mostra que o projeto não antecipou o modo de falha real.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835126" y="2628842"/>
            <a:ext cx="5029317" cy="5029317"/>
          </a:xfrm>
          <a:custGeom>
            <a:avLst/>
            <a:gdLst/>
            <a:ahLst/>
            <a:cxnLst/>
            <a:rect r="r" b="b" t="t" l="l"/>
            <a:pathLst>
              <a:path h="5029317" w="5029317">
                <a:moveTo>
                  <a:pt x="0" y="0"/>
                </a:moveTo>
                <a:lnTo>
                  <a:pt x="5029316" y="0"/>
                </a:lnTo>
                <a:lnTo>
                  <a:pt x="5029316" y="5029316"/>
                </a:lnTo>
                <a:lnTo>
                  <a:pt x="0" y="5029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3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7857" y="883363"/>
            <a:ext cx="628059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3.3 RBAC 25.677 – Trim Systems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420960" y="45720"/>
            <a:ext cx="268437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Cristiano Teixeira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Requisitos de projeto aplicáveis a Sistemas de Comandos de Voo: Desenvolva uma árvore de falhas qualitativa e quantitativa  do Sistema do Compensador Horizontal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3308762"/>
            <a:ext cx="9144000" cy="310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4"/>
              </a:lnSpc>
              <a:spcBef>
                <a:spcPct val="0"/>
              </a:spcBef>
            </a:pPr>
            <a:r>
              <a:rPr lang="en-US" sz="351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351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Havia redundância elétrica (primário/alternativo), mas não estrutural.</a:t>
            </a:r>
          </a:p>
          <a:p>
            <a:pPr algn="l">
              <a:lnSpc>
                <a:spcPts val="4914"/>
              </a:lnSpc>
              <a:spcBef>
                <a:spcPct val="0"/>
              </a:spcBef>
            </a:pPr>
            <a:r>
              <a:rPr lang="en-US" sz="351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O acidente prova que redundância funcional não cobre falha estrutural de desgaste.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35570" y="2658907"/>
            <a:ext cx="5765464" cy="5919621"/>
          </a:xfrm>
          <a:custGeom>
            <a:avLst/>
            <a:gdLst/>
            <a:ahLst/>
            <a:cxnLst/>
            <a:rect r="r" b="b" t="t" l="l"/>
            <a:pathLst>
              <a:path h="5919621" w="5765464">
                <a:moveTo>
                  <a:pt x="0" y="0"/>
                </a:moveTo>
                <a:lnTo>
                  <a:pt x="5765464" y="0"/>
                </a:lnTo>
                <a:lnTo>
                  <a:pt x="5765464" y="5919621"/>
                </a:lnTo>
                <a:lnTo>
                  <a:pt x="0" y="5919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3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7857" y="883363"/>
            <a:ext cx="7156428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3.4 RBAC 25.1309 – Equipment, Systems, Installations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420960" y="45720"/>
            <a:ext cx="268437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Cristiano Teixeira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Requisitos de projeto aplicáveis a Sistemas de Comandos de Voo: Desenvolva uma árvore de falhas qualitativa e quantitativa  do Sistema do Compensador Horizontal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31195" y="2713637"/>
            <a:ext cx="10596232" cy="519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7"/>
              </a:lnSpc>
              <a:spcBef>
                <a:spcPct val="0"/>
              </a:spcBef>
            </a:pPr>
            <a:r>
              <a:rPr lang="en-US" sz="4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4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 modo de falha por desgaste não foi considerado “extremamente improvável”.</a:t>
            </a:r>
          </a:p>
          <a:p>
            <a:pPr algn="l">
              <a:lnSpc>
                <a:spcPts val="6837"/>
              </a:lnSpc>
              <a:spcBef>
                <a:spcPct val="0"/>
              </a:spcBef>
            </a:pPr>
            <a:r>
              <a:rPr lang="en-US" sz="4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O acidente prova que esse risco deveria ter sido incluído no safety assessment.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3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62857" y="646773"/>
            <a:ext cx="8211375" cy="9640227"/>
          </a:xfrm>
          <a:custGeom>
            <a:avLst/>
            <a:gdLst/>
            <a:ahLst/>
            <a:cxnLst/>
            <a:rect r="r" b="b" t="t" l="l"/>
            <a:pathLst>
              <a:path h="9640227" w="8211375">
                <a:moveTo>
                  <a:pt x="0" y="0"/>
                </a:moveTo>
                <a:lnTo>
                  <a:pt x="8211376" y="0"/>
                </a:lnTo>
                <a:lnTo>
                  <a:pt x="8211376" y="9640227"/>
                </a:lnTo>
                <a:lnTo>
                  <a:pt x="0" y="9640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7857" y="873838"/>
            <a:ext cx="715642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b="true" sz="3399" u="sng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Árvore de Falhas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20960" y="45720"/>
            <a:ext cx="268437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Cristiano Teixeira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04440" y="8598"/>
            <a:ext cx="1282127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Requisitos de projeto aplicáveis a Sistemas de Comandos de Voo: Desenvolva uma árvore de falhas qualitativa e quantitativa  do Sistema do Compensador Horizontal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4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7857" y="883363"/>
            <a:ext cx="7156428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4.1 Equipamentos e métodos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420960" y="45720"/>
            <a:ext cx="268437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José Augusto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Lubrificação: Discorra sobre os seguintes tópicos considerados no relatório da NTSB. Em especial comente a mistura dos lubrificantes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6310" y="2432928"/>
            <a:ext cx="6544108" cy="450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7"/>
              </a:lnSpc>
              <a:spcBef>
                <a:spcPct val="0"/>
              </a:spcBef>
            </a:pP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Métodos corretos existiam, mas não foram cumpridos (extrudar graxa velha).</a:t>
            </a:r>
          </a:p>
          <a:p>
            <a:pPr algn="l">
              <a:lnSpc>
                <a:spcPts val="5997"/>
              </a:lnSpc>
              <a:spcBef>
                <a:spcPct val="0"/>
              </a:spcBef>
            </a:pP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Método mal aplicado → graxa não protegeu a rosca.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473144" y="2101658"/>
            <a:ext cx="4541147" cy="6083684"/>
          </a:xfrm>
          <a:custGeom>
            <a:avLst/>
            <a:gdLst/>
            <a:ahLst/>
            <a:cxnLst/>
            <a:rect r="r" b="b" t="t" l="l"/>
            <a:pathLst>
              <a:path h="6083684" w="4541147">
                <a:moveTo>
                  <a:pt x="0" y="0"/>
                </a:moveTo>
                <a:lnTo>
                  <a:pt x="4541147" y="0"/>
                </a:lnTo>
                <a:lnTo>
                  <a:pt x="4541147" y="6083684"/>
                </a:lnTo>
                <a:lnTo>
                  <a:pt x="0" y="6083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924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4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7857" y="883363"/>
            <a:ext cx="715642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2100" u="sng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4.2 Tipos de tarefas de lubrificação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20960" y="45720"/>
            <a:ext cx="268437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José Augusto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Lubrificação: Discorra sobre os seguintes tópicos considerados no relatório da NTSB. Em especial comente a mistura dos lubrificantes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6310" y="2432928"/>
            <a:ext cx="6544108" cy="600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7"/>
              </a:lnSpc>
              <a:spcBef>
                <a:spcPct val="0"/>
              </a:spcBef>
            </a:pP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tervalos saltaram de 600h → 3.600h, reduzindo frequência de inspeção prática.</a:t>
            </a:r>
          </a:p>
          <a:p>
            <a:pPr algn="l">
              <a:lnSpc>
                <a:spcPts val="5997"/>
              </a:lnSpc>
              <a:spcBef>
                <a:spcPct val="0"/>
              </a:spcBef>
            </a:pP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IDefinição de intervalos é determinante para prevenir falha catastrófica.</a:t>
            </a:r>
          </a:p>
          <a:p>
            <a:pPr algn="l">
              <a:lnSpc>
                <a:spcPts val="5997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298406" y="1937855"/>
            <a:ext cx="8399212" cy="6299409"/>
          </a:xfrm>
          <a:custGeom>
            <a:avLst/>
            <a:gdLst/>
            <a:ahLst/>
            <a:cxnLst/>
            <a:rect r="r" b="b" t="t" l="l"/>
            <a:pathLst>
              <a:path h="6299409" w="8399212">
                <a:moveTo>
                  <a:pt x="0" y="0"/>
                </a:moveTo>
                <a:lnTo>
                  <a:pt x="8399212" y="0"/>
                </a:lnTo>
                <a:lnTo>
                  <a:pt x="8399212" y="6299409"/>
                </a:lnTo>
                <a:lnTo>
                  <a:pt x="0" y="629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4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7857" y="883363"/>
            <a:ext cx="7156428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4.3 Especificação de lubrificantes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420960" y="45720"/>
            <a:ext cx="268437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José Augusto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Lubrificação: Discorra sobre os seguintes tópicos considerados no relatório da NTSB. Em especial comente a mistura dos lubrificantes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6310" y="2432928"/>
            <a:ext cx="6544108" cy="600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7"/>
              </a:lnSpc>
              <a:spcBef>
                <a:spcPct val="0"/>
              </a:spcBef>
            </a:pP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Troca d</a:t>
            </a: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 Mobilgrease 28 para Aeroshell 33 sem conclusão de testes.</a:t>
            </a:r>
          </a:p>
          <a:p>
            <a:pPr algn="l">
              <a:lnSpc>
                <a:spcPts val="5997"/>
              </a:lnSpc>
              <a:spcBef>
                <a:spcPct val="0"/>
              </a:spcBef>
            </a:pP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Mudança sem validação total pode reduzir proteção contra desgaste.</a:t>
            </a:r>
          </a:p>
          <a:p>
            <a:pPr algn="l">
              <a:lnSpc>
                <a:spcPts val="5997"/>
              </a:lnSpc>
              <a:spcBef>
                <a:spcPct val="0"/>
              </a:spcBef>
            </a:pP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5997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144000" y="2528178"/>
            <a:ext cx="3537640" cy="3537640"/>
          </a:xfrm>
          <a:custGeom>
            <a:avLst/>
            <a:gdLst/>
            <a:ahLst/>
            <a:cxnLst/>
            <a:rect r="r" b="b" t="t" l="l"/>
            <a:pathLst>
              <a:path h="3537640" w="3537640">
                <a:moveTo>
                  <a:pt x="0" y="0"/>
                </a:moveTo>
                <a:lnTo>
                  <a:pt x="3537640" y="0"/>
                </a:lnTo>
                <a:lnTo>
                  <a:pt x="3537640" y="3537640"/>
                </a:lnTo>
                <a:lnTo>
                  <a:pt x="0" y="3537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27322" y="2234662"/>
            <a:ext cx="3599804" cy="4124673"/>
          </a:xfrm>
          <a:custGeom>
            <a:avLst/>
            <a:gdLst/>
            <a:ahLst/>
            <a:cxnLst/>
            <a:rect r="r" b="b" t="t" l="l"/>
            <a:pathLst>
              <a:path h="4124673" w="3599804">
                <a:moveTo>
                  <a:pt x="0" y="0"/>
                </a:moveTo>
                <a:lnTo>
                  <a:pt x="3599804" y="0"/>
                </a:lnTo>
                <a:lnTo>
                  <a:pt x="3599804" y="4124673"/>
                </a:lnTo>
                <a:lnTo>
                  <a:pt x="0" y="4124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38" t="0" r="-11648" b="-271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5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6417" y="1019175"/>
            <a:ext cx="11471899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5.1 Procedimento de medição de desgaste de roscas (NDT – Raio-X e Ultrassom)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420960" y="45720"/>
            <a:ext cx="268437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José Augusto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Metrologia: Discorra sobre os métodos citados no relatório para os procedimentos de medição de desgaste das roscas da folga axial do conjunto do eixo. Considere as diferenças dos procedimentos na aeronave e em bancada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6721" y="1512014"/>
            <a:ext cx="16427224" cy="751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7"/>
              </a:lnSpc>
              <a:spcBef>
                <a:spcPct val="0"/>
              </a:spcBef>
            </a:pP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O desg</a:t>
            </a: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aste da rosca da porca acme foi extremo, mas não detectado a tempo. O relatório destaca a ausência de procedimentos não destrutivos de inspeção em linha que pudessem avaliar o estado interno das roscas.</a:t>
            </a:r>
          </a:p>
          <a:p>
            <a:pPr algn="l">
              <a:lnSpc>
                <a:spcPts val="5997"/>
              </a:lnSpc>
              <a:spcBef>
                <a:spcPct val="0"/>
              </a:spcBef>
            </a:pP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Se métodos como ultrassom ou raio-X fossem usados rotineiramente, poderiam identificar trincas e perda de material antes do colapso. Mostra como a limitação dos métodos de inspeção contribuiu diretamente para a falha não detectada.</a:t>
            </a:r>
          </a:p>
          <a:p>
            <a:pPr algn="l">
              <a:lnSpc>
                <a:spcPts val="5997"/>
              </a:lnSpc>
              <a:spcBef>
                <a:spcPct val="0"/>
              </a:spcBef>
            </a:pPr>
          </a:p>
          <a:p>
            <a:pPr algn="l">
              <a:lnSpc>
                <a:spcPts val="59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5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6417" y="951573"/>
            <a:ext cx="11471899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5.2 Procedimento de medição da folga axial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420960" y="45720"/>
            <a:ext cx="268437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José Augusto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Metrologia: Discorra sobre os métodos citados no relatório para os procedimentos de medição de desgaste das roscas da folga axial do conjunto do eixo. Considere as diferenças dos procedimentos na aeronave e em bancada 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01463" y="1973817"/>
            <a:ext cx="16427224" cy="600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7"/>
              </a:lnSpc>
              <a:spcBef>
                <a:spcPct val="0"/>
              </a:spcBef>
            </a:pP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Desd</a:t>
            </a: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 os anos 1960, a medição de folga axial era reconhecida como indicador indireto de desgaste da porca. Contudo, a Alaska Airlines não registrava nem monitorava consistentemente essas medidas.</a:t>
            </a:r>
          </a:p>
          <a:p>
            <a:pPr algn="l">
              <a:lnSpc>
                <a:spcPts val="5997"/>
              </a:lnSpc>
              <a:spcBef>
                <a:spcPct val="0"/>
              </a:spcBef>
            </a:pP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Se as leituras de folga fossem coletadas e comparadas em série histórica, o aumento progressivo teria mostrado a iminência da falha. Essa lacuna foi um dos pontos mais críticos do acidente.</a:t>
            </a:r>
          </a:p>
          <a:p>
            <a:pPr algn="l">
              <a:lnSpc>
                <a:spcPts val="59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6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6417" y="1191232"/>
            <a:ext cx="11471899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6.1 Dissimilaridade do eixo (aço inox) e da porca trapezoidal (alumínio-bronze)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420960" y="45720"/>
            <a:ext cx="268437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José Augusto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Materiais: Faça uma análise sobre a exposição do conjunto do eixo, relacione aspectos de controle e prevenção contra a corrosão (CPCP) e proponha um programa de manutenção preventiva para o conjunto e a sua zona de instalação a partir da FAA AD 99-22-08 e FAA AC 43-4B Corrosion Control for Aircraft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1463" y="1973817"/>
            <a:ext cx="16427224" cy="600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7"/>
              </a:lnSpc>
              <a:spcBef>
                <a:spcPct val="0"/>
              </a:spcBef>
            </a:pP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 proj</a:t>
            </a: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eto foi feito com materiais dissimilares, para que a porca fosse o elemento de desgaste (mais macio). O acidente ocorreu porque a porca se desgastou totalmente sem substituição preventiva.</a:t>
            </a:r>
          </a:p>
          <a:p>
            <a:pPr algn="l">
              <a:lnSpc>
                <a:spcPts val="5997"/>
              </a:lnSpc>
              <a:spcBef>
                <a:spcPct val="0"/>
              </a:spcBef>
            </a:pP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 escolha de materiais é válida, mas só funciona se houver controle do desgaste e substituição periódica. Sem isso, o mecanismo perde redundância.</a:t>
            </a:r>
          </a:p>
          <a:p>
            <a:pPr algn="l">
              <a:lnSpc>
                <a:spcPts val="59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15554"/>
            <a:chOff x="0" y="0"/>
            <a:chExt cx="2808778" cy="8207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0738"/>
            </a:xfrm>
            <a:custGeom>
              <a:avLst/>
              <a:gdLst/>
              <a:ahLst/>
              <a:cxnLst/>
              <a:rect r="r" b="b" t="t" l="l"/>
              <a:pathLst>
                <a:path h="820738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0738"/>
                  </a:lnTo>
                  <a:lnTo>
                    <a:pt x="0" y="820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3978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1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7857" y="883363"/>
            <a:ext cx="5734701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Slide 1.1 - Aircraft Maintenance Manual (AMM)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38864" y="45720"/>
            <a:ext cx="246647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Breno Neves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Publicações Técnicas: Discorra sobre as publicações de manutenção que foram consideradas na análise do acidente.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75217" y="1923850"/>
            <a:ext cx="8923426" cy="697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7"/>
              </a:lnSpc>
            </a:pPr>
            <a:r>
              <a:rPr lang="en-US" sz="35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 O AMM traz instruções para lubrificação e inspeção. Contudo, a execução inadequada das tarefas (ex.: mecânicos não confirmaram </a:t>
            </a:r>
            <a:r>
              <a:rPr lang="en-US" sz="35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extrusão da graxa) mostrou que seguir o AMM de forma incompleta comprometeu a segurança.</a:t>
            </a:r>
          </a:p>
          <a:p>
            <a:pPr algn="l">
              <a:lnSpc>
                <a:spcPts val="5017"/>
              </a:lnSpc>
            </a:pPr>
            <a:r>
              <a:rPr lang="en-US" sz="35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  O acidente evidencia que não basta ter o manual,  é preciso treinamento e supervisão para garantir que cada passo seja cumprido rigorosamente.</a:t>
            </a:r>
          </a:p>
          <a:p>
            <a:pPr algn="ctr">
              <a:lnSpc>
                <a:spcPts val="5437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838249" y="1665170"/>
            <a:ext cx="4982992" cy="7593130"/>
          </a:xfrm>
          <a:custGeom>
            <a:avLst/>
            <a:gdLst/>
            <a:ahLst/>
            <a:cxnLst/>
            <a:rect r="r" b="b" t="t" l="l"/>
            <a:pathLst>
              <a:path h="7593130" w="4982992">
                <a:moveTo>
                  <a:pt x="0" y="0"/>
                </a:moveTo>
                <a:lnTo>
                  <a:pt x="4982992" y="0"/>
                </a:lnTo>
                <a:lnTo>
                  <a:pt x="4982992" y="7593130"/>
                </a:lnTo>
                <a:lnTo>
                  <a:pt x="0" y="7593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1079041"/>
            <a:chOff x="0" y="0"/>
            <a:chExt cx="2808778" cy="1438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1438721"/>
            </a:xfrm>
            <a:custGeom>
              <a:avLst/>
              <a:gdLst/>
              <a:ahLst/>
              <a:cxnLst/>
              <a:rect r="r" b="b" t="t" l="l"/>
              <a:pathLst>
                <a:path h="14387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1438721"/>
                  </a:lnTo>
                  <a:lnTo>
                    <a:pt x="0" y="14387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14577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6</a:t>
              </a:r>
            </a:p>
            <a:p>
              <a:pPr algn="l">
                <a:lnSpc>
                  <a:spcPts val="36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6417" y="1019175"/>
            <a:ext cx="11471899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6.2 Tubo de torque de titânio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420960" y="45720"/>
            <a:ext cx="268437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José Augusto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Materiais: Faça uma análise sobre a exposição do conjunto do eixo, relacione aspectos de controle e prevenção contra a corrosão (CPCP) e proponha um programa de manutenção preventiva para o conjunto e a sua zona de instalação a partir da FAA AD 99-22-08 e FAA AC 43-4B Corrosion Control for Aircraft 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01463" y="1973817"/>
            <a:ext cx="16427224" cy="600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7"/>
              </a:lnSpc>
              <a:spcBef>
                <a:spcPct val="0"/>
              </a:spcBef>
            </a:pP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 tubo d</a:t>
            </a: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 torque de titânio conectava o atuador ao estabilizador. Embora não tenha falhado, o relatório mostra que ele transmitiu as cargas até o colapso final.</a:t>
            </a:r>
          </a:p>
          <a:p>
            <a:pPr algn="l">
              <a:lnSpc>
                <a:spcPts val="5997"/>
              </a:lnSpc>
              <a:spcBef>
                <a:spcPct val="0"/>
              </a:spcBef>
            </a:pP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 uso do titânio reduziu peso, mas exigia que outros componentes (porca e roscas) suportassem desgaste crítico. O tubo ilustra como um componente pode sobreviver, mas o sistema falhar pelo elo mais fraco</a:t>
            </a:r>
          </a:p>
          <a:p>
            <a:pPr algn="l">
              <a:lnSpc>
                <a:spcPts val="59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1079041"/>
            <a:chOff x="0" y="0"/>
            <a:chExt cx="2808778" cy="1438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1438721"/>
            </a:xfrm>
            <a:custGeom>
              <a:avLst/>
              <a:gdLst/>
              <a:ahLst/>
              <a:cxnLst/>
              <a:rect r="r" b="b" t="t" l="l"/>
              <a:pathLst>
                <a:path h="14387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1438721"/>
                  </a:lnTo>
                  <a:lnTo>
                    <a:pt x="0" y="14387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14577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6</a:t>
              </a:r>
            </a:p>
            <a:p>
              <a:pPr algn="l">
                <a:lnSpc>
                  <a:spcPts val="36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6417" y="1122227"/>
            <a:ext cx="11471899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6.3 Corrosão Galvânica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420960" y="45720"/>
            <a:ext cx="268437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José Augusto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Materiais: Faça uma análise sobre a exposição do conjunto do eixo, relacione aspectos de controle e prevenção contra a corrosão (CPCP) e proponha um programa de manutenção preventiva para o conjunto e a sua zona de instalação a partir da FAA AD 99-22-08 e FAA AC 43-4B Corrosion Control for Aircraft 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01463" y="1973817"/>
            <a:ext cx="16427224" cy="525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7"/>
              </a:lnSpc>
              <a:spcBef>
                <a:spcPct val="0"/>
              </a:spcBef>
            </a:pP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A combinação d</a:t>
            </a: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 alumínio-bronze e aço em ambiente exposto à umidade criou risco de corrosão galvânica, acelerando o desgaste das roscas. O relatório também mencionou detritos e contaminantes que favoreceram corrosão localizada.</a:t>
            </a:r>
          </a:p>
          <a:p>
            <a:pPr algn="l">
              <a:lnSpc>
                <a:spcPts val="5997"/>
              </a:lnSpc>
              <a:spcBef>
                <a:spcPct val="0"/>
              </a:spcBef>
            </a:pP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Mostra que não apenas atrito mecânico, mas também reações eletroquímicas comprometeram a integridade da porca acme.</a:t>
            </a:r>
          </a:p>
          <a:p>
            <a:pPr algn="l">
              <a:lnSpc>
                <a:spcPts val="59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1079041"/>
            <a:chOff x="0" y="0"/>
            <a:chExt cx="2808778" cy="1438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1438721"/>
            </a:xfrm>
            <a:custGeom>
              <a:avLst/>
              <a:gdLst/>
              <a:ahLst/>
              <a:cxnLst/>
              <a:rect r="r" b="b" t="t" l="l"/>
              <a:pathLst>
                <a:path h="14387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1438721"/>
                  </a:lnTo>
                  <a:lnTo>
                    <a:pt x="0" y="14387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14577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6</a:t>
              </a:r>
            </a:p>
            <a:p>
              <a:pPr algn="l">
                <a:lnSpc>
                  <a:spcPts val="36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6417" y="1019175"/>
            <a:ext cx="11471899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6.4 Corrosão Puntiforme (pitting)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420960" y="45720"/>
            <a:ext cx="268437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José Augusto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Materiais: Faça uma análise sobre a exposição do conjunto do eixo, relacione aspectos de controle e prevenção contra a corrosão (CPCP) e proponha um programa de manutenção preventiva para o conjunto e a sua zona de instalação a partir da FAA AD 99-22-08 e FAA AC 43-4B Corrosion Control for Aircraft 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01463" y="1973817"/>
            <a:ext cx="16427224" cy="600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7"/>
              </a:lnSpc>
              <a:spcBef>
                <a:spcPct val="0"/>
              </a:spcBef>
            </a:pP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A inv</a:t>
            </a: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estigação pós-acidente encontrou sinais de corrosão puntiforme nas superfícies de contato. Esses pontos enfraqueceram ainda mais a capacidade da porca de suportar carga, fragilizando ainda mais o conjunto.</a:t>
            </a:r>
          </a:p>
          <a:p>
            <a:pPr algn="l">
              <a:lnSpc>
                <a:spcPts val="5997"/>
              </a:lnSpc>
            </a:pPr>
            <a:r>
              <a:rPr lang="en-US" sz="42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O pitting  avança em profundidade sem alterar muito o aspecto superficial. Sua presença reforça a necessidade de inspeções detalhadas e CPCP (Corrosion Prevention and Control Program).</a:t>
            </a:r>
          </a:p>
          <a:p>
            <a:pPr algn="l">
              <a:lnSpc>
                <a:spcPts val="59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76697" y="155040"/>
            <a:ext cx="7202091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  <a:spcBef>
                <a:spcPct val="0"/>
              </a:spcBef>
            </a:pPr>
            <a:r>
              <a:rPr lang="en-US" b="true" sz="87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CONCLUSÃO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44650"/>
            <a:ext cx="15358431" cy="371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7"/>
              </a:lnSpc>
              <a:spcBef>
                <a:spcPct val="0"/>
              </a:spcBef>
            </a:pPr>
            <a:r>
              <a:rPr lang="en-US" sz="34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 acidente do Alaska Airlines 261 evidenciou que falhas de projeto, manutenção e inspeção, somadas à extensão indevida dos intervalos de lubrificação, resultaram em desgaste crítico do jackscrew. A ausência de redundância mecânica e de registros consistentes reforça a necessidade de uma cultura de segurança baseada em prevenção, evidência e disciplina técnica.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72629" y="155040"/>
            <a:ext cx="8010227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  <a:spcBef>
                <a:spcPct val="0"/>
              </a:spcBef>
            </a:pPr>
            <a:r>
              <a:rPr lang="en-US" b="true" sz="87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REFERÊNCIAS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44650"/>
            <a:ext cx="15899856" cy="185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2255" indent="-376127" lvl="1">
              <a:lnSpc>
                <a:spcPts val="4877"/>
              </a:lnSpc>
              <a:spcBef>
                <a:spcPct val="0"/>
              </a:spcBef>
              <a:buFont typeface="Arial"/>
              <a:buChar char="•"/>
            </a:pPr>
            <a:r>
              <a:rPr lang="en-US" sz="34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34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elatório do incidente disponibilizado pelo Pofessor Rodrigo Elias;</a:t>
            </a:r>
          </a:p>
          <a:p>
            <a:pPr algn="just" marL="752255" indent="-376127" lvl="1">
              <a:lnSpc>
                <a:spcPts val="4877"/>
              </a:lnSpc>
              <a:spcBef>
                <a:spcPct val="0"/>
              </a:spcBef>
              <a:buFont typeface="Arial"/>
              <a:buChar char="•"/>
            </a:pPr>
            <a:r>
              <a:rPr lang="en-US" sz="34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https://www.faa.gov/lessons_learned/transport_airplane/accidents/N963AS</a:t>
            </a:r>
          </a:p>
          <a:p>
            <a:pPr algn="just">
              <a:lnSpc>
                <a:spcPts val="487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43252" y="3771900"/>
            <a:ext cx="7201495" cy="270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b="true" sz="87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OBRIGADO !!</a:t>
            </a:r>
          </a:p>
          <a:p>
            <a:pPr algn="ctr">
              <a:lnSpc>
                <a:spcPts val="105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15554"/>
            <a:chOff x="0" y="0"/>
            <a:chExt cx="2808778" cy="8207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0738"/>
            </a:xfrm>
            <a:custGeom>
              <a:avLst/>
              <a:gdLst/>
              <a:ahLst/>
              <a:cxnLst/>
              <a:rect r="r" b="b" t="t" l="l"/>
              <a:pathLst>
                <a:path h="820738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0738"/>
                  </a:lnTo>
                  <a:lnTo>
                    <a:pt x="0" y="820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3978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1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04440" y="8598"/>
            <a:ext cx="12821270" cy="102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Publicações Técnicas: Discorra sobre as publicações de manutenção que foram consideradas na análise do acidente.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97857" y="883363"/>
            <a:ext cx="4886296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Slide 1.2 - Ilustrated Parts Catalog (IPC)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38864" y="45720"/>
            <a:ext cx="246647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Breno Neves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1522" y="2060810"/>
            <a:ext cx="7785199" cy="8226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O IPC garant</a:t>
            </a: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 identificação correta de peças como jackscrew   ( fuso ) e porca acme (trapezoidal).</a:t>
            </a:r>
          </a:p>
          <a:p>
            <a:pPr algn="l">
              <a:lnSpc>
                <a:spcPts val="5437"/>
              </a:lnSpc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Se peças desgastadas fossem substituídas com base em registros corretos, o colapso poderia ter sido evitado.</a:t>
            </a:r>
          </a:p>
          <a:p>
            <a:pPr algn="l">
              <a:lnSpc>
                <a:spcPts val="5437"/>
              </a:lnSpc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Um IPC atualizado e seguido a risca assegura que não haja uso de peças incorretas ou fora de especificação.</a:t>
            </a:r>
          </a:p>
          <a:p>
            <a:pPr algn="l">
              <a:lnSpc>
                <a:spcPts val="5437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04228" y="923776"/>
            <a:ext cx="9325087" cy="4258456"/>
          </a:xfrm>
          <a:custGeom>
            <a:avLst/>
            <a:gdLst/>
            <a:ahLst/>
            <a:cxnLst/>
            <a:rect r="r" b="b" t="t" l="l"/>
            <a:pathLst>
              <a:path h="4258456" w="9325087">
                <a:moveTo>
                  <a:pt x="0" y="0"/>
                </a:moveTo>
                <a:lnTo>
                  <a:pt x="9325086" y="0"/>
                </a:lnTo>
                <a:lnTo>
                  <a:pt x="9325086" y="4258457"/>
                </a:lnTo>
                <a:lnTo>
                  <a:pt x="0" y="4258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04228" y="5365919"/>
            <a:ext cx="6961045" cy="4703695"/>
          </a:xfrm>
          <a:custGeom>
            <a:avLst/>
            <a:gdLst/>
            <a:ahLst/>
            <a:cxnLst/>
            <a:rect r="r" b="b" t="t" l="l"/>
            <a:pathLst>
              <a:path h="4703695" w="6961045">
                <a:moveTo>
                  <a:pt x="0" y="0"/>
                </a:moveTo>
                <a:lnTo>
                  <a:pt x="6961044" y="0"/>
                </a:lnTo>
                <a:lnTo>
                  <a:pt x="6961044" y="4703695"/>
                </a:lnTo>
                <a:lnTo>
                  <a:pt x="0" y="47036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5451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1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04440" y="8598"/>
            <a:ext cx="12821270" cy="102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Publicações Técnicas: Discorra sobre as publicações de manutenção que foram consideradas na análise do acidente.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97857" y="883363"/>
            <a:ext cx="4886296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1.4  CMM (Component Maintenance Manual)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638864" y="45720"/>
            <a:ext cx="246647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Breno Neves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8667" y="2403710"/>
            <a:ext cx="7419509" cy="685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 cartão de tarefa nº 28312000 previa claramente o passo a passo da lubrificação. Porém, os mecânicos admitiram que não verificaram o resultado final.</a:t>
            </a:r>
          </a:p>
          <a:p>
            <a:pPr algn="just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Os TCM são a ponte entre manual e execução. </a:t>
            </a:r>
          </a:p>
          <a:p>
            <a:pPr algn="just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Se ignorados em detalhes práticos, tornam-se ineficazes.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057152" y="1953221"/>
            <a:ext cx="5916067" cy="7850817"/>
          </a:xfrm>
          <a:custGeom>
            <a:avLst/>
            <a:gdLst/>
            <a:ahLst/>
            <a:cxnLst/>
            <a:rect r="r" b="b" t="t" l="l"/>
            <a:pathLst>
              <a:path h="7850817" w="5916067">
                <a:moveTo>
                  <a:pt x="0" y="0"/>
                </a:moveTo>
                <a:lnTo>
                  <a:pt x="5916067" y="0"/>
                </a:lnTo>
                <a:lnTo>
                  <a:pt x="5916067" y="7850818"/>
                </a:lnTo>
                <a:lnTo>
                  <a:pt x="0" y="7850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7" r="0" b="-237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1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7857" y="883363"/>
            <a:ext cx="585064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1.4  CMM (Component Maintenance Manual)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638864" y="45720"/>
            <a:ext cx="246647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Breno Neves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102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Publicações Técnicas: Discorra sobre as publicações de manutenção que foram consideradas na análise do acidente.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81522" y="2354380"/>
            <a:ext cx="7553682" cy="548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 CMM define critérios de revisão de componentes como a porca acme. Não houve histórico de revisão geral ou registro de desgaste antes do acidente.</a:t>
            </a:r>
          </a:p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Um CMM seguido teria exigido a substituição preventiva da porca antes de atingir desgaste crítico.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188533" y="1620465"/>
            <a:ext cx="5939941" cy="7893344"/>
          </a:xfrm>
          <a:custGeom>
            <a:avLst/>
            <a:gdLst/>
            <a:ahLst/>
            <a:cxnLst/>
            <a:rect r="r" b="b" t="t" l="l"/>
            <a:pathLst>
              <a:path h="7893344" w="5939941">
                <a:moveTo>
                  <a:pt x="0" y="0"/>
                </a:moveTo>
                <a:lnTo>
                  <a:pt x="5939941" y="0"/>
                </a:lnTo>
                <a:lnTo>
                  <a:pt x="5939941" y="7893344"/>
                </a:lnTo>
                <a:lnTo>
                  <a:pt x="0" y="789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1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7857" y="883363"/>
            <a:ext cx="628059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1.5 MRBR (Maintenance Review Board Report)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638864" y="45720"/>
            <a:ext cx="246647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Breno Neves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102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Publicações Técnicas: Discorra sobre as publicações de manutenção que foram consideradas na análise do acidente.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81522" y="2354380"/>
            <a:ext cx="8867518" cy="548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 MRBR baseado no MSG-3 estendeu o intervalo de lubrificação para 3.600 horas sem análise individual de risco. Isso permitiu que o desgaste progredisse sem detecção.</a:t>
            </a:r>
          </a:p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Mostra que decisões de comitê sem análise crítica de cada tarefa podem introduzir riscos sistêmicos.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452274" y="2443450"/>
            <a:ext cx="7202023" cy="5393920"/>
          </a:xfrm>
          <a:custGeom>
            <a:avLst/>
            <a:gdLst/>
            <a:ahLst/>
            <a:cxnLst/>
            <a:rect r="r" b="b" t="t" l="l"/>
            <a:pathLst>
              <a:path h="5393920" w="7202023">
                <a:moveTo>
                  <a:pt x="0" y="0"/>
                </a:moveTo>
                <a:lnTo>
                  <a:pt x="7202023" y="0"/>
                </a:lnTo>
                <a:lnTo>
                  <a:pt x="7202023" y="5393920"/>
                </a:lnTo>
                <a:lnTo>
                  <a:pt x="0" y="539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1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7857" y="883363"/>
            <a:ext cx="628059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1.6 CPM (Corrosion Prevention Manual)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638864" y="45720"/>
            <a:ext cx="246647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Breno Neves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40" y="8598"/>
            <a:ext cx="12821270" cy="102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Publicações Técnicas: Discorra sobre as publicações de manutenção que foram consideradas na análise do acidente.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81522" y="2354380"/>
            <a:ext cx="8224577" cy="548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 relatório discute detritos, contaminação e mistura de graxas como fatores que aceleraram o desgaste.</a:t>
            </a:r>
          </a:p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4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Prevenção de corrosão e contaminação é crucial em sistemas sensíveis. Falhas nesse controle tornam a lubrificação ineficaz.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637192" y="1620707"/>
            <a:ext cx="4688518" cy="7045587"/>
          </a:xfrm>
          <a:custGeom>
            <a:avLst/>
            <a:gdLst/>
            <a:ahLst/>
            <a:cxnLst/>
            <a:rect r="r" b="b" t="t" l="l"/>
            <a:pathLst>
              <a:path h="7045587" w="4688518">
                <a:moveTo>
                  <a:pt x="0" y="0"/>
                </a:moveTo>
                <a:lnTo>
                  <a:pt x="4688518" y="0"/>
                </a:lnTo>
                <a:lnTo>
                  <a:pt x="4688518" y="7045586"/>
                </a:lnTo>
                <a:lnTo>
                  <a:pt x="0" y="7045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17" y="188020"/>
            <a:ext cx="2106584" cy="621841"/>
            <a:chOff x="0" y="0"/>
            <a:chExt cx="2808778" cy="82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778" cy="829121"/>
            </a:xfrm>
            <a:custGeom>
              <a:avLst/>
              <a:gdLst/>
              <a:ahLst/>
              <a:cxnLst/>
              <a:rect r="r" b="b" t="t" l="l"/>
              <a:pathLst>
                <a:path h="829121" w="2808778">
                  <a:moveTo>
                    <a:pt x="0" y="0"/>
                  </a:moveTo>
                  <a:lnTo>
                    <a:pt x="2808778" y="0"/>
                  </a:lnTo>
                  <a:lnTo>
                    <a:pt x="2808778" y="829121"/>
                  </a:lnTo>
                  <a:lnTo>
                    <a:pt x="0" y="829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08778" cy="8481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0070C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Capítulo 1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145568" y="2881327"/>
            <a:ext cx="10219212" cy="5631830"/>
          </a:xfrm>
          <a:custGeom>
            <a:avLst/>
            <a:gdLst/>
            <a:ahLst/>
            <a:cxnLst/>
            <a:rect r="r" b="b" t="t" l="l"/>
            <a:pathLst>
              <a:path h="5631830" w="10219212">
                <a:moveTo>
                  <a:pt x="0" y="0"/>
                </a:moveTo>
                <a:lnTo>
                  <a:pt x="10219212" y="0"/>
                </a:lnTo>
                <a:lnTo>
                  <a:pt x="10219212" y="5631830"/>
                </a:lnTo>
                <a:lnTo>
                  <a:pt x="0" y="5631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7857" y="883363"/>
            <a:ext cx="628059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 b="true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1.7 WDM (Wiring Diagram Manual)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638864" y="45720"/>
            <a:ext cx="246647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Resp.: </a:t>
            </a:r>
          </a:p>
          <a:p>
            <a:pPr algn="ctr">
              <a:lnSpc>
                <a:spcPts val="3240"/>
              </a:lnSpc>
            </a:pPr>
            <a:r>
              <a:rPr lang="en-US" sz="2700" u="sng">
                <a:solidFill>
                  <a:srgbClr val="0070C0"/>
                </a:solidFill>
                <a:latin typeface="Aptos"/>
                <a:ea typeface="Aptos"/>
                <a:cs typeface="Aptos"/>
                <a:sym typeface="Aptos"/>
              </a:rPr>
              <a:t>Breno Neves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04440" y="8598"/>
            <a:ext cx="12821270" cy="102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Publicações Técnicas: Discorra sobre as publicações de manutenção que foram consideradas na análise do acidente.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97857" y="1779734"/>
            <a:ext cx="6747711" cy="808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2"/>
              </a:lnSpc>
              <a:spcBef>
                <a:spcPct val="0"/>
              </a:spcBef>
            </a:pPr>
            <a:r>
              <a:rPr lang="en-US" sz="3816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3816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 sistema elétrico de corte, limitadores e piloto automático estava operacional. O problema foi mecânico, mas o WDM é essencial para excluir falhas elétricas na investigação.</a:t>
            </a:r>
          </a:p>
          <a:p>
            <a:pPr algn="l">
              <a:lnSpc>
                <a:spcPts val="5342"/>
              </a:lnSpc>
              <a:spcBef>
                <a:spcPct val="0"/>
              </a:spcBef>
            </a:pPr>
            <a:r>
              <a:rPr lang="en-US" sz="3816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Mostra que mesmo sistemas não envolvidos diretamente precisam ser analisados para descartar causas.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DAG0AojezuI</dc:identifier>
  <dcterms:modified xsi:type="dcterms:W3CDTF">2011-08-01T06:04:30Z</dcterms:modified>
  <cp:revision>1</cp:revision>
  <dc:title>Sprint 01.pptx</dc:title>
</cp:coreProperties>
</file>